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1"/>
  </p:sldMasterIdLst>
  <p:handoutMasterIdLst>
    <p:handoutMasterId r:id="rId38"/>
  </p:handoutMasterIdLst>
  <p:sldIdLst>
    <p:sldId id="256" r:id="rId2"/>
    <p:sldId id="257" r:id="rId3"/>
    <p:sldId id="271" r:id="rId4"/>
    <p:sldId id="272" r:id="rId5"/>
    <p:sldId id="273" r:id="rId6"/>
    <p:sldId id="274" r:id="rId7"/>
    <p:sldId id="265" r:id="rId8"/>
    <p:sldId id="268" r:id="rId9"/>
    <p:sldId id="277" r:id="rId10"/>
    <p:sldId id="266" r:id="rId11"/>
    <p:sldId id="267" r:id="rId12"/>
    <p:sldId id="269" r:id="rId13"/>
    <p:sldId id="288" r:id="rId14"/>
    <p:sldId id="291" r:id="rId15"/>
    <p:sldId id="293" r:id="rId16"/>
    <p:sldId id="292" r:id="rId17"/>
    <p:sldId id="276" r:id="rId18"/>
    <p:sldId id="270" r:id="rId19"/>
    <p:sldId id="275" r:id="rId20"/>
    <p:sldId id="278" r:id="rId21"/>
    <p:sldId id="264" r:id="rId22"/>
    <p:sldId id="260" r:id="rId23"/>
    <p:sldId id="261" r:id="rId24"/>
    <p:sldId id="262" r:id="rId25"/>
    <p:sldId id="263" r:id="rId26"/>
    <p:sldId id="279" r:id="rId27"/>
    <p:sldId id="283" r:id="rId28"/>
    <p:sldId id="280" r:id="rId29"/>
    <p:sldId id="281" r:id="rId30"/>
    <p:sldId id="282" r:id="rId31"/>
    <p:sldId id="289" r:id="rId32"/>
    <p:sldId id="290" r:id="rId33"/>
    <p:sldId id="285" r:id="rId34"/>
    <p:sldId id="284" r:id="rId35"/>
    <p:sldId id="286" r:id="rId36"/>
    <p:sldId id="28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FD0DDF-9F33-40CB-9364-13756E57BE1C}" v="55" dt="2022-03-25T20:57:44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62AE32C-5D5D-4BF9-9907-740FF091D5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ED23DB1-0262-447F-B04F-DDE902740A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8B361-5373-4A1C-966F-1ED14BD35925}" type="datetimeFigureOut">
              <a:rPr lang="fr-FR" smtClean="0"/>
              <a:pPr/>
              <a:t>27/03/2022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17DB18-FECC-4903-BC5A-D3D0D19A1A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358B99-7D33-40C0-A635-8BB023554F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0347A-8946-486B-9B79-9D169CF3A9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506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6432590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3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42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55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467500"/>
            <a:ext cx="9603275" cy="3998846"/>
          </a:xfrm>
        </p:spPr>
        <p:txBody>
          <a:bodyPr anchor="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PROJET DÉMOGRAPHIE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153254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3160026-119B-49DB-BC76-F5134D497E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1578" y="188518"/>
            <a:ext cx="9609839" cy="451052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/>
            </a:lvl1pPr>
          </a:lstStyle>
          <a:p>
            <a:pPr lvl="0"/>
            <a:r>
              <a:rPr lang="fr-FR" dirty="0"/>
              <a:t>sur-titre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51704BC-4207-4CB6-AC71-62D352193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2" y="133337"/>
            <a:ext cx="846137" cy="112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24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AD935606-F501-4818-8EDB-F40B78269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2" y="133337"/>
            <a:ext cx="846137" cy="112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86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B337B9C6-5355-4A83-9918-58EDB8FD46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2" y="133337"/>
            <a:ext cx="846137" cy="112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4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76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12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12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52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6432591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6431528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36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.wikipedia.org/wiki/Mortalit%C3%A9_infantile#%C3%89volution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levieuxbrindas.fr/demographi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B46BA3-DBEB-4963-A922-96ECCC295D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5400" dirty="0"/>
              <a:t>Projet</a:t>
            </a:r>
            <a:br>
              <a:rPr lang="fr-FR" sz="5400" dirty="0"/>
            </a:br>
            <a:r>
              <a:rPr lang="fr-FR" sz="5400" dirty="0"/>
              <a:t>démographie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6D8088-2B41-47C8-AE1D-C6B954FEB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870162"/>
            <a:ext cx="8637072" cy="2759238"/>
          </a:xfrm>
        </p:spPr>
        <p:txBody>
          <a:bodyPr>
            <a:normAutofit/>
          </a:bodyPr>
          <a:lstStyle/>
          <a:p>
            <a:r>
              <a:rPr lang="fr-FR" dirty="0"/>
              <a:t>étude démographique de Brindas : </a:t>
            </a:r>
          </a:p>
          <a:p>
            <a:r>
              <a:rPr lang="fr-FR" dirty="0"/>
              <a:t>Historique, démarche, résultats</a:t>
            </a:r>
          </a:p>
          <a:p>
            <a:endParaRPr lang="fr-FR" dirty="0"/>
          </a:p>
          <a:p>
            <a:r>
              <a:rPr lang="fr-FR" dirty="0"/>
              <a:t>26/03/2022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0BDD0B-80C2-482B-9666-0556FB61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214" y="1767201"/>
            <a:ext cx="21145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734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65DD18-D3CB-4FF4-BC13-8DC5260B5E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Anecdotes, histoires remarquables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00F34E-B772-45E0-AE73-85EE02264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Claudine Michel : trouvée morte dans une mare (décembre 1827)</a:t>
            </a:r>
          </a:p>
          <a:p>
            <a:r>
              <a:rPr lang="fr-FR" dirty="0"/>
              <a:t>Enfant d’environ 3 jours, trouvé dans le bachat de pierre. Le curé l’a nourri à la cure…</a:t>
            </a:r>
          </a:p>
          <a:p>
            <a:r>
              <a:rPr lang="fr-FR" dirty="0"/>
              <a:t>Mariage d’un veuf 15 jours après la mort de sa femme</a:t>
            </a:r>
          </a:p>
          <a:p>
            <a:r>
              <a:rPr lang="fr-FR" dirty="0"/>
              <a:t>Mariage annulé pour cause de consanguinité</a:t>
            </a:r>
          </a:p>
          <a:p>
            <a:r>
              <a:rPr lang="fr-FR" dirty="0"/>
              <a:t>Sait signer mais n’a pas pu pour cause rupture de la main droite</a:t>
            </a:r>
          </a:p>
          <a:p>
            <a:r>
              <a:rPr lang="fr-FR" dirty="0"/>
              <a:t>Transcription d’un jugement du tribunal de 1</a:t>
            </a:r>
            <a:r>
              <a:rPr lang="fr-FR" baseline="30000" dirty="0"/>
              <a:t>ère</a:t>
            </a:r>
            <a:r>
              <a:rPr lang="fr-FR" dirty="0"/>
              <a:t> instance : erreur dans un acte de naissance de Jean La… enregistré sous Marguerite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E012F2-5077-4E61-AB73-C9FA97B19E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19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3761D-5317-48D4-87A6-2B84A897D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Expressions pittoresques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FCF864-440C-457A-8475-C9CCD536F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4255915"/>
          </a:xfrm>
        </p:spPr>
        <p:txBody>
          <a:bodyPr>
            <a:normAutofit fontScale="92500" lnSpcReduction="10000"/>
          </a:bodyPr>
          <a:lstStyle/>
          <a:p>
            <a:r>
              <a:rPr lang="fr-FR" sz="2600" dirty="0"/>
              <a:t>Qualification des individus :</a:t>
            </a:r>
          </a:p>
          <a:p>
            <a:pPr lvl="1"/>
            <a:r>
              <a:rPr lang="fr-FR" sz="2200" dirty="0"/>
              <a:t>« </a:t>
            </a:r>
            <a:r>
              <a:rPr lang="fr-FR" sz="2200" dirty="0" err="1"/>
              <a:t>gemelle</a:t>
            </a:r>
            <a:r>
              <a:rPr lang="fr-FR" sz="2200" dirty="0"/>
              <a:t> »</a:t>
            </a:r>
          </a:p>
          <a:p>
            <a:pPr lvl="1"/>
            <a:r>
              <a:rPr lang="fr-FR" sz="2200" dirty="0"/>
              <a:t>« imbécillité »</a:t>
            </a:r>
          </a:p>
          <a:p>
            <a:pPr lvl="1"/>
            <a:r>
              <a:rPr lang="fr-FR" sz="2200" dirty="0"/>
              <a:t>« </a:t>
            </a:r>
            <a:r>
              <a:rPr lang="fr-FR" sz="2200" dirty="0" err="1"/>
              <a:t>illitérés</a:t>
            </a:r>
            <a:r>
              <a:rPr lang="fr-FR" sz="2200" dirty="0"/>
              <a:t> »</a:t>
            </a:r>
          </a:p>
          <a:p>
            <a:pPr lvl="1"/>
            <a:r>
              <a:rPr lang="fr-FR" sz="2200" dirty="0"/>
              <a:t>« taille médiocre »</a:t>
            </a:r>
          </a:p>
          <a:p>
            <a:pPr lvl="1"/>
            <a:r>
              <a:rPr lang="fr-FR" sz="2200" dirty="0"/>
              <a:t>« fille de confiance »</a:t>
            </a:r>
          </a:p>
          <a:p>
            <a:pPr lvl="1"/>
            <a:endParaRPr lang="fr-FR" sz="1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C92C71D-9ECE-4EAE-8828-3A34D96D8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0" y="2017343"/>
            <a:ext cx="5410367" cy="4035768"/>
          </a:xfrm>
        </p:spPr>
        <p:txBody>
          <a:bodyPr>
            <a:normAutofit fontScale="92500" lnSpcReduction="10000"/>
          </a:bodyPr>
          <a:lstStyle/>
          <a:p>
            <a:r>
              <a:rPr lang="fr-FR" sz="2600" dirty="0"/>
              <a:t>Décès</a:t>
            </a:r>
          </a:p>
          <a:p>
            <a:pPr lvl="1"/>
            <a:r>
              <a:rPr lang="fr-FR" sz="1900" dirty="0"/>
              <a:t>« mort précipitée » / « mort subite » (apoplexie)</a:t>
            </a:r>
          </a:p>
          <a:p>
            <a:pPr lvl="1"/>
            <a:r>
              <a:rPr lang="fr-FR" sz="1900" dirty="0"/>
              <a:t>« mort par défaillance »</a:t>
            </a:r>
          </a:p>
          <a:p>
            <a:pPr lvl="1"/>
            <a:r>
              <a:rPr lang="fr-FR" sz="1900" dirty="0"/>
              <a:t>« confessé et oint sans recevoir le St Viatique »</a:t>
            </a:r>
          </a:p>
          <a:p>
            <a:pPr lvl="1"/>
            <a:r>
              <a:rPr lang="fr-FR" sz="1900" dirty="0"/>
              <a:t>« vomissement continuel : pas d’eucharistie »</a:t>
            </a:r>
          </a:p>
          <a:p>
            <a:endParaRPr lang="fr-FR" sz="1800" dirty="0"/>
          </a:p>
          <a:p>
            <a:r>
              <a:rPr lang="fr-FR" sz="3000" dirty="0"/>
              <a:t>Mentions diverses</a:t>
            </a:r>
          </a:p>
          <a:p>
            <a:pPr lvl="1"/>
            <a:r>
              <a:rPr lang="fr-FR" sz="2100" dirty="0"/>
              <a:t>Acte recopié « par mégarde et par inadvertance »</a:t>
            </a:r>
          </a:p>
        </p:txBody>
      </p:sp>
    </p:spTree>
    <p:extLst>
      <p:ext uri="{BB962C8B-B14F-4D97-AF65-F5344CB8AC3E}">
        <p14:creationId xmlns:p14="http://schemas.microsoft.com/office/powerpoint/2010/main" val="3046206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3761D-5317-48D4-87A6-2B84A897D4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Métiers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FCF864-440C-457A-8475-C9CCD536F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02" y="1467500"/>
            <a:ext cx="11870421" cy="4537884"/>
          </a:xfrm>
        </p:spPr>
        <p:txBody>
          <a:bodyPr numCol="4" spcCol="180000">
            <a:normAutofit/>
          </a:bodyPr>
          <a:lstStyle/>
          <a:p>
            <a:r>
              <a:rPr lang="fr-FR" sz="1400" dirty="0"/>
              <a:t>Veloutier	</a:t>
            </a:r>
            <a:br>
              <a:rPr lang="fr-FR" sz="1400" dirty="0"/>
            </a:br>
            <a:r>
              <a:rPr lang="fr-FR" sz="1200" dirty="0"/>
              <a:t>Fabrique du velours</a:t>
            </a:r>
          </a:p>
          <a:p>
            <a:r>
              <a:rPr lang="fr-FR" sz="1400" dirty="0"/>
              <a:t>Fermier</a:t>
            </a:r>
            <a:br>
              <a:rPr lang="fr-FR" sz="1400" dirty="0"/>
            </a:br>
            <a:r>
              <a:rPr lang="fr-FR" sz="1200" dirty="0"/>
              <a:t>Personne qui exploite un domaine agricole</a:t>
            </a:r>
          </a:p>
          <a:p>
            <a:r>
              <a:rPr lang="fr-FR" sz="1400" dirty="0"/>
              <a:t>Cultivateur</a:t>
            </a:r>
            <a:br>
              <a:rPr lang="fr-FR" sz="1400" dirty="0"/>
            </a:br>
            <a:r>
              <a:rPr lang="fr-FR" sz="1200" dirty="0"/>
              <a:t>Cultive la terre, exploite une terre</a:t>
            </a:r>
          </a:p>
          <a:p>
            <a:r>
              <a:rPr lang="fr-FR" sz="1400" dirty="0"/>
              <a:t>Vigneron</a:t>
            </a:r>
            <a:br>
              <a:rPr lang="fr-FR" sz="1400" dirty="0"/>
            </a:br>
            <a:r>
              <a:rPr lang="fr-FR" sz="1200" dirty="0"/>
              <a:t>Cultive la vigne et fait le vin</a:t>
            </a:r>
          </a:p>
          <a:p>
            <a:r>
              <a:rPr lang="fr-FR" sz="1400" dirty="0"/>
              <a:t>Journalier</a:t>
            </a:r>
            <a:br>
              <a:rPr lang="fr-FR" sz="1400" dirty="0"/>
            </a:br>
            <a:r>
              <a:rPr lang="fr-FR" sz="1200" dirty="0"/>
              <a:t>Manœuvre ou Manouvrier agricole</a:t>
            </a:r>
          </a:p>
          <a:p>
            <a:r>
              <a:rPr lang="fr-FR" sz="1400" dirty="0"/>
              <a:t>Cordonnier</a:t>
            </a:r>
            <a:br>
              <a:rPr lang="fr-FR" sz="1400" dirty="0"/>
            </a:br>
            <a:r>
              <a:rPr lang="fr-FR" sz="1200" dirty="0"/>
              <a:t>Répare et entretient les chaussures</a:t>
            </a:r>
          </a:p>
          <a:p>
            <a:endParaRPr lang="fr-FR" sz="1400" dirty="0"/>
          </a:p>
          <a:p>
            <a:r>
              <a:rPr lang="fr-FR" sz="1400" dirty="0"/>
              <a:t>Galocher</a:t>
            </a:r>
            <a:br>
              <a:rPr lang="fr-FR" sz="1400" dirty="0"/>
            </a:br>
            <a:r>
              <a:rPr lang="fr-FR" sz="1200" dirty="0"/>
              <a:t>Fabrique des sabots, des chaussures avec semelle de bois</a:t>
            </a:r>
            <a:endParaRPr lang="fr-FR" sz="1400" dirty="0"/>
          </a:p>
          <a:p>
            <a:r>
              <a:rPr lang="fr-FR" sz="1400" dirty="0"/>
              <a:t>Garde Chasseur dans un domaine</a:t>
            </a:r>
            <a:br>
              <a:rPr lang="fr-FR" sz="1400" dirty="0"/>
            </a:br>
            <a:r>
              <a:rPr lang="fr-FR" sz="1200" dirty="0"/>
              <a:t>Régisseur, piqueur et guide chasse employé par un propriétaire</a:t>
            </a:r>
          </a:p>
          <a:p>
            <a:r>
              <a:rPr lang="fr-FR" sz="1400" dirty="0"/>
              <a:t>Laboureur</a:t>
            </a:r>
            <a:br>
              <a:rPr lang="fr-FR" sz="1400" dirty="0"/>
            </a:br>
            <a:r>
              <a:rPr lang="fr-FR" sz="1200" dirty="0"/>
              <a:t>Laboure un champ</a:t>
            </a:r>
          </a:p>
          <a:p>
            <a:r>
              <a:rPr lang="fr-FR" sz="1400" dirty="0"/>
              <a:t>Granger</a:t>
            </a:r>
            <a:br>
              <a:rPr lang="fr-FR" sz="1400" dirty="0"/>
            </a:br>
            <a:r>
              <a:rPr lang="fr-FR" sz="1100" dirty="0"/>
              <a:t>Tient une ferme et partage les produits des champs avec le propriétaire</a:t>
            </a:r>
          </a:p>
          <a:p>
            <a:r>
              <a:rPr lang="fr-FR" sz="1400" dirty="0"/>
              <a:t>Masson</a:t>
            </a:r>
            <a:br>
              <a:rPr lang="fr-FR" sz="1400" dirty="0"/>
            </a:br>
            <a:r>
              <a:rPr lang="fr-FR" sz="1100" dirty="0"/>
              <a:t>Exécute le gros œuvre d'une maison</a:t>
            </a:r>
          </a:p>
          <a:p>
            <a:r>
              <a:rPr lang="fr-FR" sz="1400" dirty="0"/>
              <a:t>Colporteur</a:t>
            </a:r>
            <a:br>
              <a:rPr lang="fr-FR" sz="1400" dirty="0"/>
            </a:br>
            <a:r>
              <a:rPr lang="fr-FR" sz="1100" dirty="0"/>
              <a:t>Vendeur ambulant transportant avec lui ses marchandises</a:t>
            </a:r>
          </a:p>
          <a:p>
            <a:r>
              <a:rPr lang="fr-FR" sz="1400" dirty="0"/>
              <a:t>Boulanger</a:t>
            </a:r>
            <a:br>
              <a:rPr lang="fr-FR" sz="1400" dirty="0"/>
            </a:br>
            <a:r>
              <a:rPr lang="fr-FR" sz="1100" dirty="0"/>
              <a:t>Fabrique du pain et ses dérivés</a:t>
            </a:r>
          </a:p>
          <a:p>
            <a:r>
              <a:rPr lang="fr-FR" sz="1400" dirty="0"/>
              <a:t>Boucher</a:t>
            </a:r>
            <a:br>
              <a:rPr lang="fr-FR" sz="1400" dirty="0"/>
            </a:br>
            <a:r>
              <a:rPr lang="fr-FR" sz="1100" dirty="0"/>
              <a:t>Découpe la viande et la présente à la vente</a:t>
            </a:r>
          </a:p>
          <a:p>
            <a:r>
              <a:rPr lang="fr-FR" sz="1400" dirty="0"/>
              <a:t>Charcutier</a:t>
            </a:r>
            <a:br>
              <a:rPr lang="fr-FR" sz="1400" dirty="0"/>
            </a:br>
            <a:r>
              <a:rPr lang="fr-FR" sz="1100" dirty="0"/>
              <a:t>Transforme et assaisonne les viandes </a:t>
            </a:r>
          </a:p>
          <a:p>
            <a:r>
              <a:rPr lang="fr-FR" sz="1400" dirty="0" err="1"/>
              <a:t>Poulaillier</a:t>
            </a:r>
            <a:br>
              <a:rPr lang="fr-FR" sz="1400" dirty="0"/>
            </a:br>
            <a:r>
              <a:rPr lang="fr-FR" sz="1100" dirty="0"/>
              <a:t>Marchand d'œufs et de volailles</a:t>
            </a:r>
          </a:p>
          <a:p>
            <a:r>
              <a:rPr lang="fr-FR" sz="1400" dirty="0" err="1"/>
              <a:t>Rotissier</a:t>
            </a:r>
            <a:br>
              <a:rPr lang="fr-FR" sz="1400" dirty="0"/>
            </a:br>
            <a:r>
              <a:rPr lang="fr-FR" sz="1100" dirty="0"/>
              <a:t>Cuisine des plats</a:t>
            </a:r>
          </a:p>
          <a:p>
            <a:r>
              <a:rPr lang="fr-FR" sz="1400" dirty="0"/>
              <a:t>Tonnelier</a:t>
            </a:r>
            <a:br>
              <a:rPr lang="fr-FR" sz="1400" dirty="0"/>
            </a:br>
            <a:r>
              <a:rPr lang="fr-FR" sz="1100" dirty="0"/>
              <a:t>Fabrique et répare les fûts en bois</a:t>
            </a:r>
          </a:p>
          <a:p>
            <a:r>
              <a:rPr lang="fr-FR" sz="1400" dirty="0"/>
              <a:t>Papetier</a:t>
            </a:r>
            <a:br>
              <a:rPr lang="fr-FR" sz="1400" dirty="0"/>
            </a:br>
            <a:r>
              <a:rPr lang="fr-FR" sz="1100" dirty="0"/>
              <a:t>Fabrique du papier ou vendeur des articles de bureau</a:t>
            </a:r>
          </a:p>
          <a:p>
            <a:r>
              <a:rPr lang="fr-FR" sz="1400" dirty="0"/>
              <a:t>Tisseur</a:t>
            </a:r>
            <a:br>
              <a:rPr lang="fr-FR" sz="1400" dirty="0"/>
            </a:br>
            <a:r>
              <a:rPr lang="fr-FR" sz="1100" dirty="0"/>
              <a:t>Travaille sur le métier à tisser avec la navette</a:t>
            </a:r>
          </a:p>
          <a:p>
            <a:r>
              <a:rPr lang="fr-FR" sz="1400" dirty="0"/>
              <a:t>Gantier</a:t>
            </a:r>
            <a:br>
              <a:rPr lang="fr-FR" sz="1400" dirty="0"/>
            </a:br>
            <a:r>
              <a:rPr lang="fr-FR" sz="1100" dirty="0"/>
              <a:t>Confectionne les gants (exige un savoir faire d'excellence)</a:t>
            </a:r>
          </a:p>
          <a:p>
            <a:r>
              <a:rPr lang="fr-FR" sz="1400" dirty="0"/>
              <a:t>Tailleur d'Habits</a:t>
            </a:r>
            <a:br>
              <a:rPr lang="fr-FR" sz="1400" dirty="0"/>
            </a:br>
            <a:r>
              <a:rPr lang="fr-FR" sz="1100" dirty="0"/>
              <a:t>Coupe et coud des vêtements</a:t>
            </a:r>
          </a:p>
          <a:p>
            <a:r>
              <a:rPr lang="fr-FR" sz="1400" dirty="0"/>
              <a:t>Ouvrier en </a:t>
            </a:r>
            <a:r>
              <a:rPr lang="fr-FR" sz="1400" dirty="0" err="1"/>
              <a:t>soye</a:t>
            </a:r>
            <a:br>
              <a:rPr lang="fr-FR" sz="1400" dirty="0"/>
            </a:br>
            <a:r>
              <a:rPr lang="fr-FR" sz="1100" dirty="0"/>
              <a:t>Tisse de la soie (Les Canuts)</a:t>
            </a:r>
          </a:p>
          <a:p>
            <a:r>
              <a:rPr lang="fr-FR" sz="1400" dirty="0"/>
              <a:t>Fabricant de bas </a:t>
            </a:r>
            <a:r>
              <a:rPr lang="fr-FR" sz="1400" dirty="0" err="1"/>
              <a:t>soye</a:t>
            </a:r>
            <a:r>
              <a:rPr lang="fr-FR" sz="1400" dirty="0"/>
              <a:t>	</a:t>
            </a:r>
          </a:p>
          <a:p>
            <a:r>
              <a:rPr lang="fr-FR" sz="1400" dirty="0"/>
              <a:t>Maître tailleur	</a:t>
            </a:r>
          </a:p>
          <a:p>
            <a:r>
              <a:rPr lang="fr-FR" sz="1400" dirty="0"/>
              <a:t>Imprimeur	</a:t>
            </a:r>
          </a:p>
          <a:p>
            <a:endParaRPr lang="fr-FR" sz="1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F97017-9A87-4AFB-9050-2E9A2C523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311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3761D-5317-48D4-87A6-2B84A897D4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Métiers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FCF864-440C-457A-8475-C9CCD536F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02" y="1467500"/>
            <a:ext cx="11870421" cy="4537884"/>
          </a:xfrm>
        </p:spPr>
        <p:txBody>
          <a:bodyPr numCol="4" spcCol="180000">
            <a:normAutofit fontScale="85000" lnSpcReduction="20000"/>
          </a:bodyPr>
          <a:lstStyle/>
          <a:p>
            <a:r>
              <a:rPr lang="fr-FR" sz="1600" dirty="0"/>
              <a:t>Horloger</a:t>
            </a:r>
            <a:r>
              <a:rPr lang="fr-FR" sz="1400" dirty="0"/>
              <a:t>	</a:t>
            </a:r>
          </a:p>
          <a:p>
            <a:r>
              <a:rPr lang="fr-FR" sz="1600" dirty="0" err="1"/>
              <a:t>Orpheivre</a:t>
            </a:r>
            <a:br>
              <a:rPr lang="fr-FR" sz="1400" dirty="0"/>
            </a:br>
            <a:r>
              <a:rPr lang="fr-FR" sz="1400" dirty="0"/>
              <a:t>Fabrique des bijoux et objets de culte</a:t>
            </a:r>
          </a:p>
          <a:p>
            <a:r>
              <a:rPr lang="fr-FR" sz="1600" dirty="0"/>
              <a:t>Maréchal Ferrant</a:t>
            </a:r>
            <a:br>
              <a:rPr lang="fr-FR" sz="1400" dirty="0"/>
            </a:br>
            <a:r>
              <a:rPr lang="fr-FR" sz="1400" dirty="0"/>
              <a:t>Ferre les animaux (littéralement : "serviteur chargé des soins des chevaux")</a:t>
            </a:r>
          </a:p>
          <a:p>
            <a:r>
              <a:rPr lang="fr-FR" sz="1600" dirty="0"/>
              <a:t>Femme-Sage</a:t>
            </a:r>
            <a:br>
              <a:rPr lang="fr-FR" sz="1400" dirty="0"/>
            </a:br>
            <a:r>
              <a:rPr lang="fr-FR" sz="1400" dirty="0"/>
              <a:t>Accouche et ondoie les enfants en péril de mort</a:t>
            </a:r>
          </a:p>
          <a:p>
            <a:r>
              <a:rPr lang="fr-FR" sz="1600" dirty="0"/>
              <a:t>Nourricier</a:t>
            </a:r>
            <a:br>
              <a:rPr lang="fr-FR" sz="1400" dirty="0"/>
            </a:br>
            <a:r>
              <a:rPr lang="fr-FR" sz="1400" dirty="0"/>
              <a:t>Nourrit et protège un enfant éloigné volontaire de sa famille. Dans un couple, la femme </a:t>
            </a:r>
            <a:r>
              <a:rPr lang="fr-FR" sz="1400" dirty="0" err="1"/>
              <a:t>nourriçait</a:t>
            </a:r>
            <a:r>
              <a:rPr lang="fr-FR" sz="1400" dirty="0"/>
              <a:t>, l'homme était nommé nourricier.</a:t>
            </a:r>
          </a:p>
          <a:p>
            <a:r>
              <a:rPr lang="fr-FR" sz="1600" dirty="0"/>
              <a:t>Domestique</a:t>
            </a:r>
            <a:br>
              <a:rPr lang="fr-FR" sz="1400" dirty="0"/>
            </a:br>
            <a:r>
              <a:rPr lang="fr-FR" sz="1400" dirty="0"/>
              <a:t>Effectue toutes les tâches agricole </a:t>
            </a:r>
          </a:p>
          <a:p>
            <a:r>
              <a:rPr lang="fr-FR" sz="1600" dirty="0"/>
              <a:t>Gouvernante</a:t>
            </a:r>
            <a:br>
              <a:rPr lang="fr-FR" sz="1400" dirty="0"/>
            </a:br>
            <a:r>
              <a:rPr lang="fr-FR" sz="1400" dirty="0"/>
              <a:t>Prend soin des enfants et hommes seuls</a:t>
            </a:r>
          </a:p>
          <a:p>
            <a:r>
              <a:rPr lang="fr-FR" sz="1600" dirty="0"/>
              <a:t>Lingère</a:t>
            </a:r>
            <a:br>
              <a:rPr lang="fr-FR" sz="1400" dirty="0"/>
            </a:br>
            <a:r>
              <a:rPr lang="fr-FR" sz="1400" dirty="0"/>
              <a:t>Chargée de l'entretien du linge</a:t>
            </a:r>
          </a:p>
          <a:p>
            <a:r>
              <a:rPr lang="fr-FR" sz="1600" dirty="0"/>
              <a:t>Maître d'Hôtel</a:t>
            </a:r>
            <a:br>
              <a:rPr lang="fr-FR" sz="1400" dirty="0"/>
            </a:br>
            <a:r>
              <a:rPr lang="fr-FR" sz="1400" dirty="0"/>
              <a:t>Coordonne le personnel de service</a:t>
            </a:r>
          </a:p>
          <a:p>
            <a:r>
              <a:rPr lang="fr-FR" sz="1600" dirty="0"/>
              <a:t>Conseiller du Roy</a:t>
            </a:r>
            <a:br>
              <a:rPr lang="fr-FR" sz="1400" dirty="0"/>
            </a:br>
            <a:r>
              <a:rPr lang="fr-FR" sz="1400" dirty="0"/>
              <a:t>Conseille le </a:t>
            </a:r>
            <a:r>
              <a:rPr lang="fr-FR" sz="1400" dirty="0" err="1"/>
              <a:t>roy</a:t>
            </a:r>
            <a:endParaRPr lang="fr-FR" sz="1400" dirty="0"/>
          </a:p>
          <a:p>
            <a:r>
              <a:rPr lang="fr-FR" sz="1600" dirty="0"/>
              <a:t>Ourdisseur</a:t>
            </a:r>
            <a:br>
              <a:rPr lang="fr-FR" sz="1400" dirty="0"/>
            </a:br>
            <a:r>
              <a:rPr lang="fr-FR" sz="1400" dirty="0"/>
              <a:t>Prépare les fils de la chaîne du métier à tisser</a:t>
            </a:r>
          </a:p>
          <a:p>
            <a:r>
              <a:rPr lang="fr-FR" sz="1600" dirty="0"/>
              <a:t>Affineur de Douane</a:t>
            </a:r>
            <a:br>
              <a:rPr lang="fr-FR" sz="1400" dirty="0"/>
            </a:br>
            <a:r>
              <a:rPr lang="fr-FR" sz="1400" dirty="0"/>
              <a:t>Commissaire garant des douanes. Reçoit la taxe de péages.</a:t>
            </a:r>
          </a:p>
          <a:p>
            <a:r>
              <a:rPr lang="fr-FR" sz="1600" dirty="0"/>
              <a:t>Prébendier</a:t>
            </a:r>
            <a:br>
              <a:rPr lang="fr-FR" sz="1400" dirty="0"/>
            </a:br>
            <a:r>
              <a:rPr lang="fr-FR" sz="1400" dirty="0"/>
              <a:t>A la charge d'une prébende, c'est-à-dire d'un revenu lucratif de l'église</a:t>
            </a:r>
          </a:p>
          <a:p>
            <a:r>
              <a:rPr lang="fr-FR" sz="1600" dirty="0" err="1"/>
              <a:t>Mannelier</a:t>
            </a:r>
            <a:r>
              <a:rPr lang="fr-FR" sz="1600" dirty="0"/>
              <a:t> ou </a:t>
            </a:r>
            <a:r>
              <a:rPr lang="fr-FR" sz="1600" dirty="0" err="1"/>
              <a:t>manotier</a:t>
            </a:r>
            <a:br>
              <a:rPr lang="fr-FR" sz="1400" dirty="0"/>
            </a:br>
            <a:r>
              <a:rPr lang="fr-FR" sz="1400" dirty="0"/>
              <a:t>Fabrique les </a:t>
            </a:r>
            <a:r>
              <a:rPr lang="fr-FR" sz="1400" dirty="0" err="1"/>
              <a:t>manes</a:t>
            </a:r>
            <a:r>
              <a:rPr lang="fr-FR" sz="1400" dirty="0"/>
              <a:t> (paniers d'osier)</a:t>
            </a:r>
          </a:p>
          <a:p>
            <a:r>
              <a:rPr lang="fr-FR" sz="1600" dirty="0"/>
              <a:t>Affaneur</a:t>
            </a:r>
            <a:r>
              <a:rPr lang="fr-FR" sz="1400" dirty="0"/>
              <a:t> </a:t>
            </a:r>
            <a:br>
              <a:rPr lang="fr-FR" sz="1400" dirty="0"/>
            </a:br>
            <a:r>
              <a:rPr lang="fr-FR" sz="1400" dirty="0"/>
              <a:t>Celui qui mesure le bois et le stocke</a:t>
            </a:r>
          </a:p>
          <a:p>
            <a:r>
              <a:rPr lang="fr-FR" sz="1600" dirty="0" err="1"/>
              <a:t>Chamarier</a:t>
            </a:r>
            <a:r>
              <a:rPr lang="fr-FR" sz="1600" dirty="0"/>
              <a:t> ou Chambrier</a:t>
            </a:r>
            <a:br>
              <a:rPr lang="fr-FR" sz="1400" dirty="0"/>
            </a:br>
            <a:r>
              <a:rPr lang="fr-FR" sz="1400" dirty="0"/>
              <a:t>Intendant des finances de l'Evêque</a:t>
            </a:r>
          </a:p>
          <a:p>
            <a:r>
              <a:rPr lang="fr-FR" sz="1600" dirty="0" err="1"/>
              <a:t>Marguilier</a:t>
            </a:r>
            <a:br>
              <a:rPr lang="fr-FR" sz="1400" dirty="0"/>
            </a:br>
            <a:r>
              <a:rPr lang="fr-FR" sz="1400" dirty="0"/>
              <a:t>Responsable des intérêts matériels de la communauté religieuse du village</a:t>
            </a:r>
          </a:p>
          <a:p>
            <a:r>
              <a:rPr lang="fr-FR" sz="1600" dirty="0" err="1"/>
              <a:t>Benier</a:t>
            </a:r>
            <a:br>
              <a:rPr lang="fr-FR" sz="1400" dirty="0"/>
            </a:br>
            <a:r>
              <a:rPr lang="fr-FR" sz="1400" dirty="0"/>
              <a:t>Fabrique des bennes, récipients en bois contenant la vendange</a:t>
            </a:r>
          </a:p>
          <a:p>
            <a:r>
              <a:rPr lang="fr-FR" sz="1600" dirty="0"/>
              <a:t>Maître emballeur de </a:t>
            </a:r>
            <a:r>
              <a:rPr lang="fr-FR" sz="1600" dirty="0" err="1"/>
              <a:t>soy</a:t>
            </a:r>
            <a:br>
              <a:rPr lang="fr-FR" sz="1400" dirty="0"/>
            </a:br>
            <a:r>
              <a:rPr lang="fr-FR" sz="1400" dirty="0"/>
              <a:t>Conditionne la </a:t>
            </a:r>
            <a:r>
              <a:rPr lang="fr-FR" sz="1400" dirty="0" err="1"/>
              <a:t>soy</a:t>
            </a:r>
            <a:endParaRPr lang="fr-FR" sz="1400" dirty="0"/>
          </a:p>
          <a:p>
            <a:r>
              <a:rPr lang="fr-FR" sz="1600" dirty="0"/>
              <a:t>Maître d'école</a:t>
            </a:r>
            <a:br>
              <a:rPr lang="fr-FR" sz="1400" dirty="0"/>
            </a:br>
            <a:r>
              <a:rPr lang="fr-FR" sz="1400" dirty="0"/>
              <a:t>Enseignant d'école primaire</a:t>
            </a:r>
          </a:p>
          <a:p>
            <a:r>
              <a:rPr lang="fr-FR" sz="1600" dirty="0"/>
              <a:t>Serrurier</a:t>
            </a:r>
            <a:br>
              <a:rPr lang="fr-FR" sz="1400" dirty="0"/>
            </a:br>
            <a:r>
              <a:rPr lang="fr-FR" sz="1400" dirty="0"/>
              <a:t>Fabrique des verrous et serrures</a:t>
            </a:r>
          </a:p>
          <a:p>
            <a:r>
              <a:rPr lang="fr-FR" sz="1600" dirty="0"/>
              <a:t>Tixier</a:t>
            </a:r>
            <a:br>
              <a:rPr lang="fr-FR" sz="1400" dirty="0"/>
            </a:br>
            <a:r>
              <a:rPr lang="fr-FR" sz="1400" dirty="0"/>
              <a:t>Ouvrier qui tisse sur un métier</a:t>
            </a:r>
          </a:p>
          <a:p>
            <a:r>
              <a:rPr lang="fr-FR" sz="1600" dirty="0"/>
              <a:t>Ferratier</a:t>
            </a:r>
            <a:br>
              <a:rPr lang="fr-FR" sz="1400" dirty="0"/>
            </a:br>
            <a:r>
              <a:rPr lang="fr-FR" sz="1400" dirty="0"/>
              <a:t>Commerçant du fer</a:t>
            </a:r>
          </a:p>
          <a:p>
            <a:r>
              <a:rPr lang="fr-FR" sz="1600" dirty="0"/>
              <a:t>Crocheteur</a:t>
            </a:r>
            <a:br>
              <a:rPr lang="fr-FR" sz="1400" dirty="0"/>
            </a:br>
            <a:r>
              <a:rPr lang="fr-FR" sz="1400" dirty="0"/>
              <a:t>Celui ou celle qui gagne sa vie à charger, décharger et porter des fardeaux sur et avec des crochets</a:t>
            </a:r>
          </a:p>
          <a:p>
            <a:r>
              <a:rPr lang="fr-FR" sz="1600" dirty="0"/>
              <a:t>Passementier</a:t>
            </a:r>
            <a:br>
              <a:rPr lang="fr-FR" sz="1400" dirty="0"/>
            </a:br>
            <a:r>
              <a:rPr lang="fr-FR" sz="1400" dirty="0"/>
              <a:t>Fabrique ou vend des bandes de tissu servant d'ornements en bordure d'un vêtement ou d'une teinture</a:t>
            </a:r>
          </a:p>
          <a:p>
            <a:r>
              <a:rPr lang="fr-FR" sz="1600" dirty="0"/>
              <a:t>Taffetatier</a:t>
            </a:r>
            <a:br>
              <a:rPr lang="fr-FR" sz="1400" dirty="0"/>
            </a:br>
            <a:r>
              <a:rPr lang="fr-FR" sz="1400" dirty="0"/>
              <a:t>Fabrique et répare des outils taillants tels que haches, serpes, faux, pelles, bêches, pioches... plus particulièrement utilisés en agriculture</a:t>
            </a:r>
          </a:p>
          <a:p>
            <a:r>
              <a:rPr lang="fr-FR" sz="1600" dirty="0" err="1"/>
              <a:t>Seruteur</a:t>
            </a:r>
            <a:br>
              <a:rPr lang="fr-FR" sz="1600" dirty="0"/>
            </a:br>
            <a:r>
              <a:rPr lang="fr-FR" sz="1400" dirty="0"/>
              <a:t>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F97017-9A87-4AFB-9050-2E9A2C523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648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3761D-5317-48D4-87A6-2B84A897D4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Curés de Brindas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FCF864-440C-457A-8475-C9CCD536F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56" y="1457226"/>
            <a:ext cx="11024171" cy="4537884"/>
          </a:xfrm>
        </p:spPr>
        <p:txBody>
          <a:bodyPr numCol="3" spcCol="180000">
            <a:normAutofit/>
          </a:bodyPr>
          <a:lstStyle/>
          <a:p>
            <a:r>
              <a:rPr lang="fr-FR" sz="1600" dirty="0"/>
              <a:t>BRAZIER Brindas et Messimy</a:t>
            </a:r>
          </a:p>
          <a:p>
            <a:r>
              <a:rPr lang="fr-FR" sz="1600" dirty="0"/>
              <a:t>RAVÉ</a:t>
            </a:r>
          </a:p>
          <a:p>
            <a:r>
              <a:rPr lang="fr-FR" sz="1600" dirty="0"/>
              <a:t>CARRILLON</a:t>
            </a:r>
          </a:p>
          <a:p>
            <a:r>
              <a:rPr lang="fr-FR" sz="1600" dirty="0"/>
              <a:t>MOSNIER Clément</a:t>
            </a:r>
          </a:p>
          <a:p>
            <a:r>
              <a:rPr lang="fr-FR" sz="1600" dirty="0"/>
              <a:t>VIALLETTE</a:t>
            </a:r>
          </a:p>
          <a:p>
            <a:r>
              <a:rPr lang="fr-FR" sz="1600" dirty="0"/>
              <a:t>COLLET</a:t>
            </a:r>
          </a:p>
          <a:p>
            <a:r>
              <a:rPr lang="fr-FR" sz="1600" dirty="0"/>
              <a:t>CHARDON DE VARENNES Chaponost</a:t>
            </a:r>
          </a:p>
          <a:p>
            <a:r>
              <a:rPr lang="fr-FR" sz="1600" dirty="0"/>
              <a:t>ANDROT</a:t>
            </a:r>
          </a:p>
          <a:p>
            <a:r>
              <a:rPr lang="fr-FR" sz="1600" dirty="0"/>
              <a:t>FAYOLLE Athanase</a:t>
            </a:r>
          </a:p>
          <a:p>
            <a:r>
              <a:rPr lang="fr-FR" sz="1600" dirty="0"/>
              <a:t>BERTIN FRANCHEVILLE</a:t>
            </a:r>
          </a:p>
          <a:p>
            <a:r>
              <a:rPr lang="fr-FR" sz="1600" dirty="0"/>
              <a:t>RONGEAT D’</a:t>
            </a:r>
            <a:r>
              <a:rPr lang="fr-FR" sz="1600" dirty="0" err="1"/>
              <a:t>Amarssonnat</a:t>
            </a:r>
            <a:r>
              <a:rPr lang="fr-FR" sz="1600" dirty="0"/>
              <a:t> CHARBONNIERE</a:t>
            </a:r>
          </a:p>
          <a:p>
            <a:r>
              <a:rPr lang="fr-FR" sz="1600" dirty="0"/>
              <a:t>FRASSOU ?</a:t>
            </a:r>
          </a:p>
          <a:p>
            <a:r>
              <a:rPr lang="fr-FR" sz="1600" dirty="0"/>
              <a:t>PUPIT ou CAPIT</a:t>
            </a:r>
          </a:p>
          <a:p>
            <a:r>
              <a:rPr lang="fr-FR" sz="1600" dirty="0"/>
              <a:t>BRUYERE VAUGNERAY</a:t>
            </a:r>
          </a:p>
          <a:p>
            <a:r>
              <a:rPr lang="fr-FR" sz="1600" dirty="0"/>
              <a:t>DE ST. AUBIN ou St AULBIN</a:t>
            </a:r>
          </a:p>
          <a:p>
            <a:r>
              <a:rPr lang="fr-FR" sz="1600" dirty="0"/>
              <a:t>ORGEAT BRINDAS MESSIMY</a:t>
            </a:r>
          </a:p>
          <a:p>
            <a:r>
              <a:rPr lang="fr-FR" sz="1600" dirty="0"/>
              <a:t>PERRACHE</a:t>
            </a:r>
          </a:p>
          <a:p>
            <a:r>
              <a:rPr lang="fr-FR" sz="1600" dirty="0"/>
              <a:t>NOEL</a:t>
            </a:r>
          </a:p>
          <a:p>
            <a:r>
              <a:rPr lang="fr-FR" sz="1600" dirty="0"/>
              <a:t>CHALATRE</a:t>
            </a:r>
          </a:p>
          <a:p>
            <a:r>
              <a:rPr lang="fr-FR" sz="1600" dirty="0"/>
              <a:t>REVEL</a:t>
            </a:r>
          </a:p>
          <a:p>
            <a:r>
              <a:rPr lang="fr-FR" sz="1600" dirty="0"/>
              <a:t>MESSOU OU MEFFOU</a:t>
            </a:r>
          </a:p>
          <a:p>
            <a:r>
              <a:rPr lang="fr-FR" sz="1600" dirty="0"/>
              <a:t>DE CASTELLAS</a:t>
            </a:r>
          </a:p>
          <a:p>
            <a:r>
              <a:rPr lang="fr-FR" sz="1600" dirty="0"/>
              <a:t>RECOLLET Camille vassal prêtre en l’absence du Curé</a:t>
            </a:r>
          </a:p>
          <a:p>
            <a:r>
              <a:rPr lang="fr-FR" sz="1600" dirty="0"/>
              <a:t>FIVET</a:t>
            </a:r>
          </a:p>
          <a:p>
            <a:r>
              <a:rPr lang="fr-FR" sz="1600" dirty="0"/>
              <a:t>MARIGNY ou MARIGNIER ou MARINI ou MORINI</a:t>
            </a:r>
          </a:p>
          <a:p>
            <a:r>
              <a:rPr lang="fr-FR" sz="1600" dirty="0"/>
              <a:t>DUCLOUX ou DUCLO(S)</a:t>
            </a:r>
          </a:p>
          <a:p>
            <a:r>
              <a:rPr lang="fr-FR" sz="1600" dirty="0"/>
              <a:t>EYDELIN</a:t>
            </a:r>
            <a:endParaRPr lang="fr-FR" sz="1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F97017-9A87-4AFB-9050-2E9A2C523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Curés et Vicaires (relevés au cours de la saisie des actes)</a:t>
            </a:r>
          </a:p>
        </p:txBody>
      </p:sp>
    </p:spTree>
    <p:extLst>
      <p:ext uri="{BB962C8B-B14F-4D97-AF65-F5344CB8AC3E}">
        <p14:creationId xmlns:p14="http://schemas.microsoft.com/office/powerpoint/2010/main" val="2773943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3761D-5317-48D4-87A6-2B84A897D4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Maires &amp; adjoints de Brindas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FCF864-440C-457A-8475-C9CCD536F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1720852"/>
            <a:ext cx="9603276" cy="3662876"/>
          </a:xfrm>
        </p:spPr>
        <p:txBody>
          <a:bodyPr numCol="2" spcCol="180000">
            <a:normAutofit/>
          </a:bodyPr>
          <a:lstStyle/>
          <a:p>
            <a:r>
              <a:rPr lang="fr-FR" sz="2400" dirty="0"/>
              <a:t>1807 : Antoine BENOIT adjoint</a:t>
            </a:r>
          </a:p>
          <a:p>
            <a:r>
              <a:rPr lang="fr-FR" sz="2400" dirty="0"/>
              <a:t>1808 à 1813 : Christophe FAHY</a:t>
            </a:r>
          </a:p>
          <a:p>
            <a:r>
              <a:rPr lang="fr-FR" sz="2400" dirty="0"/>
              <a:t>1815 :  Antoine BENOIT</a:t>
            </a:r>
          </a:p>
          <a:p>
            <a:r>
              <a:rPr lang="fr-FR" sz="2400" dirty="0"/>
              <a:t>1816 : Claude BRUN adjoint</a:t>
            </a:r>
          </a:p>
          <a:p>
            <a:r>
              <a:rPr lang="fr-FR" sz="2400" dirty="0"/>
              <a:t>1816 à 1817 : </a:t>
            </a:r>
            <a:br>
              <a:rPr lang="fr-FR" sz="2400" dirty="0"/>
            </a:br>
            <a:r>
              <a:rPr lang="fr-FR" sz="2400" dirty="0"/>
              <a:t>Hippolyte DEROUVIERE ?</a:t>
            </a:r>
          </a:p>
          <a:p>
            <a:r>
              <a:rPr lang="fr-FR" sz="2400" dirty="0"/>
              <a:t>1817 : Mathieu BOYRIVENT adjoint</a:t>
            </a:r>
          </a:p>
          <a:p>
            <a:r>
              <a:rPr lang="fr-FR" sz="2400" dirty="0"/>
              <a:t>1822 : Mathieu BOYRIVENT</a:t>
            </a:r>
          </a:p>
          <a:p>
            <a:r>
              <a:rPr lang="fr-FR" sz="2400" dirty="0"/>
              <a:t>1822 à 1829 : Jean-Claude BENOIT</a:t>
            </a:r>
          </a:p>
          <a:p>
            <a:r>
              <a:rPr lang="fr-FR" sz="2400" dirty="0"/>
              <a:t>1830 : Claude CHALAMEL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F97017-9A87-4AFB-9050-2E9A2C523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Maires et adjoints de Brindas jusqu’à 1830 (relevés au cours de la saisie)</a:t>
            </a:r>
          </a:p>
        </p:txBody>
      </p:sp>
    </p:spTree>
    <p:extLst>
      <p:ext uri="{BB962C8B-B14F-4D97-AF65-F5344CB8AC3E}">
        <p14:creationId xmlns:p14="http://schemas.microsoft.com/office/powerpoint/2010/main" val="220500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3761D-5317-48D4-87A6-2B84A897D4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Hameaux de Brindas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FCF864-440C-457A-8475-C9CCD536F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946" y="1457226"/>
            <a:ext cx="9603275" cy="4537884"/>
          </a:xfrm>
        </p:spPr>
        <p:txBody>
          <a:bodyPr numCol="3" spcCol="180000">
            <a:normAutofit/>
          </a:bodyPr>
          <a:lstStyle/>
          <a:p>
            <a:r>
              <a:rPr lang="fr-FR" sz="2400" dirty="0"/>
              <a:t>Bourg</a:t>
            </a:r>
          </a:p>
          <a:p>
            <a:r>
              <a:rPr lang="fr-FR" sz="2400" dirty="0"/>
              <a:t>Gourd</a:t>
            </a:r>
          </a:p>
          <a:p>
            <a:r>
              <a:rPr lang="fr-FR" sz="2400" dirty="0" err="1"/>
              <a:t>Guillermy</a:t>
            </a:r>
            <a:endParaRPr lang="fr-FR" sz="2400" dirty="0"/>
          </a:p>
          <a:p>
            <a:r>
              <a:rPr lang="fr-FR" sz="2400" dirty="0"/>
              <a:t>Andrés</a:t>
            </a:r>
          </a:p>
          <a:p>
            <a:r>
              <a:rPr lang="fr-FR" sz="2400" dirty="0"/>
              <a:t>Verchères</a:t>
            </a:r>
          </a:p>
          <a:p>
            <a:r>
              <a:rPr lang="fr-FR" sz="2400" dirty="0"/>
              <a:t>Milon</a:t>
            </a:r>
          </a:p>
          <a:p>
            <a:r>
              <a:rPr lang="fr-FR" sz="2400" dirty="0"/>
              <a:t>Granges</a:t>
            </a:r>
          </a:p>
          <a:p>
            <a:endParaRPr lang="fr-FR" sz="2400" dirty="0"/>
          </a:p>
          <a:p>
            <a:r>
              <a:rPr lang="fr-FR" sz="2400" dirty="0" err="1"/>
              <a:t>Hotaux</a:t>
            </a: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/>
              <a:t>ou </a:t>
            </a:r>
            <a:r>
              <a:rPr lang="fr-FR" sz="2400" dirty="0" err="1"/>
              <a:t>Botaux</a:t>
            </a:r>
            <a:r>
              <a:rPr lang="fr-FR" sz="2400" dirty="0"/>
              <a:t> ou </a:t>
            </a:r>
            <a:r>
              <a:rPr lang="fr-FR" sz="2400" dirty="0" err="1"/>
              <a:t>Botot</a:t>
            </a:r>
            <a:endParaRPr lang="fr-FR" sz="2400" dirty="0"/>
          </a:p>
          <a:p>
            <a:r>
              <a:rPr lang="fr-FR" sz="2400" dirty="0"/>
              <a:t>Brosses</a:t>
            </a:r>
          </a:p>
          <a:p>
            <a:r>
              <a:rPr lang="fr-FR" sz="2400" dirty="0" err="1"/>
              <a:t>Chazottier</a:t>
            </a:r>
            <a:endParaRPr lang="fr-FR" sz="2400" dirty="0"/>
          </a:p>
          <a:p>
            <a:r>
              <a:rPr lang="fr-FR" sz="2400" dirty="0" err="1"/>
              <a:t>Brochaillon</a:t>
            </a: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/>
              <a:t>ou Bourg Chaillon</a:t>
            </a:r>
          </a:p>
          <a:p>
            <a:r>
              <a:rPr lang="fr-FR" sz="2400" dirty="0"/>
              <a:t>La Delorme</a:t>
            </a:r>
          </a:p>
          <a:p>
            <a:r>
              <a:rPr lang="fr-FR" sz="2400" dirty="0"/>
              <a:t>La </a:t>
            </a:r>
            <a:r>
              <a:rPr lang="fr-FR" sz="2400" dirty="0" err="1"/>
              <a:t>Pillardière</a:t>
            </a:r>
            <a:endParaRPr lang="fr-FR" sz="2400" dirty="0"/>
          </a:p>
          <a:p>
            <a:r>
              <a:rPr lang="fr-FR" sz="2400" dirty="0"/>
              <a:t>La Joanna</a:t>
            </a:r>
          </a:p>
          <a:p>
            <a:r>
              <a:rPr lang="fr-FR" sz="2400" dirty="0" err="1"/>
              <a:t>Chalinel</a:t>
            </a:r>
            <a:endParaRPr lang="fr-FR" sz="2400" dirty="0"/>
          </a:p>
          <a:p>
            <a:r>
              <a:rPr lang="fr-FR" sz="2400" dirty="0"/>
              <a:t>Du Noyer</a:t>
            </a:r>
          </a:p>
          <a:p>
            <a:r>
              <a:rPr lang="fr-FR" sz="2400" dirty="0"/>
              <a:t>Boulot</a:t>
            </a:r>
          </a:p>
          <a:p>
            <a:r>
              <a:rPr lang="fr-FR" sz="2400" dirty="0" err="1"/>
              <a:t>Claux</a:t>
            </a:r>
            <a:r>
              <a:rPr lang="fr-FR" sz="2400" dirty="0"/>
              <a:t> ou Le Clos</a:t>
            </a:r>
          </a:p>
          <a:p>
            <a:r>
              <a:rPr lang="fr-FR" sz="2400" dirty="0"/>
              <a:t>Les </a:t>
            </a:r>
            <a:r>
              <a:rPr lang="fr-FR" sz="2400" dirty="0" err="1"/>
              <a:t>paletières</a:t>
            </a: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/>
              <a:t>ou la Pelletière</a:t>
            </a:r>
          </a:p>
          <a:p>
            <a:r>
              <a:rPr lang="fr-FR" sz="2400" dirty="0"/>
              <a:t>Moutier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F97017-9A87-4AFB-9050-2E9A2C523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Hameaux de Brindas (relevé au cours de la saisie des actes et les états civils)</a:t>
            </a:r>
          </a:p>
        </p:txBody>
      </p:sp>
    </p:spTree>
    <p:extLst>
      <p:ext uri="{BB962C8B-B14F-4D97-AF65-F5344CB8AC3E}">
        <p14:creationId xmlns:p14="http://schemas.microsoft.com/office/powerpoint/2010/main" val="2239310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AB24CA-5E09-41DD-90D4-320668E461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Quelques nombres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913839-1754-4093-9617-66D1E86E2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Plus de </a:t>
            </a:r>
            <a:r>
              <a:rPr lang="fr-FR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3200 heures</a:t>
            </a:r>
            <a:r>
              <a:rPr lang="fr-FR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 travail</a:t>
            </a:r>
          </a:p>
          <a:p>
            <a:pPr marL="0" indent="0" algn="ctr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4000 pages</a:t>
            </a:r>
            <a:r>
              <a:rPr lang="fr-FR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manuscrites sur cahier format A3</a:t>
            </a:r>
          </a:p>
          <a:p>
            <a:pPr marL="0" indent="0" algn="ctr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Plus de </a:t>
            </a:r>
            <a:r>
              <a:rPr lang="fr-FR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30 réunions</a:t>
            </a:r>
            <a:endParaRPr lang="fr-FR" sz="4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ctr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12 922 lignes</a:t>
            </a:r>
            <a:r>
              <a:rPr lang="fr-FR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dans la base de données</a:t>
            </a:r>
          </a:p>
          <a:p>
            <a:pPr marL="0" indent="0" algn="ctr" rtl="0" fontAlgn="base"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13 ans</a:t>
            </a:r>
            <a:r>
              <a:rPr lang="fr-FR" sz="4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d’assiduité, de persévérance et de bonheur partagé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1D3F74-001C-4702-B967-93F7CBECEB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724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4967D-4649-4745-B641-517FCAACD3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Difficultés rencontrées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C71A51-D423-4F86-87AD-AE912F203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Déchiffrage</a:t>
            </a:r>
          </a:p>
          <a:p>
            <a:r>
              <a:rPr lang="fr-FR" dirty="0"/>
              <a:t>Pages incomplètes, dégradées, lacunaires</a:t>
            </a:r>
          </a:p>
          <a:p>
            <a:r>
              <a:rPr lang="fr-FR" dirty="0"/>
              <a:t>Variabilité orthographique, graphique</a:t>
            </a:r>
          </a:p>
          <a:p>
            <a:r>
              <a:rPr lang="fr-FR" dirty="0"/>
              <a:t>Dédoublonnage</a:t>
            </a:r>
          </a:p>
          <a:p>
            <a:r>
              <a:rPr lang="fr-FR" dirty="0"/>
              <a:t>Fastidieux &amp; de longue haleine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6B0307-371D-4FE6-955D-42BD27713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78B4FD-A2CA-49C0-BA92-4D47B4C46F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1094"/>
          <a:stretch/>
        </p:blipFill>
        <p:spPr bwMode="auto">
          <a:xfrm>
            <a:off x="7617204" y="335549"/>
            <a:ext cx="4177717" cy="626274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2958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81C9F8-7BA3-48D1-AAD1-C9DDBE1509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B53DB4-6D1E-4F43-A258-CE73A45E52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142597-B8A9-49C0-B7EA-C58B948F5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7150DC-FFD6-4287-8382-CADA99B41E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3C73F7-AFF6-46BA-AF7C-0D8B8C985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3" b="6978"/>
          <a:stretch/>
        </p:blipFill>
        <p:spPr>
          <a:xfrm>
            <a:off x="1451578" y="0"/>
            <a:ext cx="9076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2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183F9-C5E8-42DB-876D-AA09F36431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Origine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46F11D-F24F-4000-88B2-DC3A3D823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Sandrine Carbo-Legal </a:t>
            </a:r>
          </a:p>
          <a:p>
            <a:pPr lvl="1"/>
            <a:r>
              <a:rPr lang="fr-FR" dirty="0"/>
              <a:t>propose son aide</a:t>
            </a:r>
          </a:p>
          <a:p>
            <a:pPr lvl="1"/>
            <a:r>
              <a:rPr lang="fr-FR" dirty="0"/>
              <a:t>septembre 2008</a:t>
            </a:r>
          </a:p>
          <a:p>
            <a:r>
              <a:rPr lang="fr-FR" dirty="0"/>
              <a:t>Période retenue : de 1636 à 1830.</a:t>
            </a:r>
          </a:p>
        </p:txBody>
      </p:sp>
    </p:spTree>
    <p:extLst>
      <p:ext uri="{BB962C8B-B14F-4D97-AF65-F5344CB8AC3E}">
        <p14:creationId xmlns:p14="http://schemas.microsoft.com/office/powerpoint/2010/main" val="3565645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873D13-2BB1-4A8C-BED3-76188B9EA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Rebondissements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769EC0-7593-493C-91A1-FBF46B62C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2018</a:t>
            </a:r>
          </a:p>
          <a:p>
            <a:pPr lvl="1"/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Les registres de catholicité s’avèren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</a:rPr>
              <a:t>t indispensables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Nouvelle période de lecture, saisie manuscrite, saisie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Heredis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etc.</a:t>
            </a:r>
          </a:p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</a:rPr>
              <a:t>2020</a:t>
            </a:r>
          </a:p>
          <a:p>
            <a:pPr lvl="1"/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Problème de la conversion de la base de données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Gedcom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Excel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6CD322-3F2C-4A4B-98FB-A48AF90BC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408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0DAE08-74E1-4435-8274-2730EF53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3753C14-726F-4125-91C6-5129A152C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Exploitation des données sous forme graphique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068E87-E808-422E-A483-5FB0842B3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7" t="15623" r="26118" b="9619"/>
          <a:stretch/>
        </p:blipFill>
        <p:spPr>
          <a:xfrm>
            <a:off x="8080310" y="2353373"/>
            <a:ext cx="3060442" cy="27591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3CAAD73-3F36-45F5-B487-251F8873B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3" y="225976"/>
            <a:ext cx="1216627" cy="16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06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Obtenir une vue d’ensemble de la démographie brindasienne à partir des données saisies</a:t>
            </a:r>
          </a:p>
          <a:p>
            <a:r>
              <a:rPr lang="fr-FR" dirty="0"/>
              <a:t>Visualiser les évolutions et caractéristiques principales sur la période concernée</a:t>
            </a:r>
          </a:p>
          <a:p>
            <a:r>
              <a:rPr lang="fr-FR" dirty="0"/>
              <a:t>Permettre des recherches, tris, croisements de critères…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A90D5D-501F-494E-8408-67172C730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</p:spTree>
    <p:extLst>
      <p:ext uri="{BB962C8B-B14F-4D97-AF65-F5344CB8AC3E}">
        <p14:creationId xmlns:p14="http://schemas.microsoft.com/office/powerpoint/2010/main" val="231484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Outils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Google Charts</a:t>
            </a:r>
            <a:br>
              <a:rPr lang="fr-FR" dirty="0"/>
            </a:br>
            <a:r>
              <a:rPr lang="fr-FR" dirty="0"/>
              <a:t>librairie gratuite de visualisation de données</a:t>
            </a:r>
          </a:p>
          <a:p>
            <a:r>
              <a:rPr lang="fr-FR" dirty="0"/>
              <a:t>MySQL</a:t>
            </a:r>
            <a:br>
              <a:rPr lang="fr-FR" dirty="0"/>
            </a:br>
            <a:r>
              <a:rPr lang="fr-FR" dirty="0"/>
              <a:t>système de gestion de base de données</a:t>
            </a:r>
          </a:p>
          <a:p>
            <a:r>
              <a:rPr lang="fr-FR" dirty="0"/>
              <a:t>Avantages : </a:t>
            </a:r>
          </a:p>
          <a:p>
            <a:pPr lvl="1"/>
            <a:r>
              <a:rPr lang="fr-FR" dirty="0"/>
              <a:t>libre et gratuit</a:t>
            </a:r>
          </a:p>
          <a:p>
            <a:pPr lvl="1"/>
            <a:r>
              <a:rPr lang="fr-FR" dirty="0"/>
              <a:t>permet une consultation en ligne dans une page web (vs Excel)</a:t>
            </a:r>
          </a:p>
          <a:p>
            <a:pPr lvl="2"/>
            <a:r>
              <a:rPr lang="fr-FR" dirty="0"/>
              <a:t>MAJ des données ou fonctionnalités directement disponibles aux utilisateurs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9EAFBA-49B5-4DD0-8E78-0124F8E13C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</p:spTree>
    <p:extLst>
      <p:ext uri="{BB962C8B-B14F-4D97-AF65-F5344CB8AC3E}">
        <p14:creationId xmlns:p14="http://schemas.microsoft.com/office/powerpoint/2010/main" val="638777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Méthode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66" y="1467500"/>
            <a:ext cx="3430814" cy="473527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600" dirty="0"/>
              <a:t>Conversion des données du format GEDCOM au format tableau « en colonnes »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/>
              <a:t>Traitement des données, pré-formatage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/>
              <a:t>Injection dans la base de données MySQL (web)</a:t>
            </a:r>
          </a:p>
          <a:p>
            <a:pPr marL="342900" indent="-342900">
              <a:buFont typeface="+mj-lt"/>
              <a:buAutoNum type="arabicPeriod"/>
            </a:pPr>
            <a:endParaRPr lang="fr-FR" sz="1600" dirty="0"/>
          </a:p>
          <a:p>
            <a:pPr marL="342900" indent="-342900">
              <a:buFont typeface="+mj-lt"/>
              <a:buAutoNum type="arabicPeriod"/>
            </a:pPr>
            <a:r>
              <a:rPr lang="fr-FR" sz="1600" dirty="0"/>
              <a:t>Développement des graphiques et autres outils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C48879-7715-40DC-9910-B7E51D625D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3B0C06-F101-4334-9199-9A4D352D7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538"/>
          <a:stretch/>
        </p:blipFill>
        <p:spPr>
          <a:xfrm>
            <a:off x="3832732" y="904239"/>
            <a:ext cx="1730580" cy="570628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FBBA89-0D60-4BF6-A4C7-527A1EA9A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02"/>
          <a:stretch/>
        </p:blipFill>
        <p:spPr>
          <a:xfrm>
            <a:off x="5806663" y="904239"/>
            <a:ext cx="6385337" cy="570628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043124AC-3239-470B-AC1F-8819BB7AEB51}"/>
              </a:ext>
            </a:extLst>
          </p:cNvPr>
          <p:cNvSpPr/>
          <p:nvPr/>
        </p:nvSpPr>
        <p:spPr>
          <a:xfrm>
            <a:off x="5426579" y="3429000"/>
            <a:ext cx="589660" cy="33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614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Graphiques de proportion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98151-00F3-4709-BEFD-99165A45AA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120509-B39A-421E-9A47-E23E00537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15" y="1467500"/>
            <a:ext cx="5566026" cy="47352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394B7A-AC90-42D0-8FA1-BED9F1A5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24"/>
          <a:stretch/>
        </p:blipFill>
        <p:spPr>
          <a:xfrm>
            <a:off x="6003867" y="1467500"/>
            <a:ext cx="5825636" cy="47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45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Graphiques de proportion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98151-00F3-4709-BEFD-99165A45AA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2CCD40C-B2DA-4845-8F94-B72E83A1E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0" t="1722" r="1911" b="1724"/>
          <a:stretch/>
        </p:blipFill>
        <p:spPr>
          <a:xfrm>
            <a:off x="218485" y="1467499"/>
            <a:ext cx="5808764" cy="47352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A335BD-E82F-48F4-B997-2D9ECD4CE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6"/>
          <a:stretch/>
        </p:blipFill>
        <p:spPr>
          <a:xfrm>
            <a:off x="6111325" y="1467500"/>
            <a:ext cx="5866071" cy="47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58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Graphiques de proportion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11" y="1429577"/>
            <a:ext cx="2387324" cy="3998846"/>
          </a:xfrm>
        </p:spPr>
        <p:txBody>
          <a:bodyPr/>
          <a:lstStyle/>
          <a:p>
            <a:r>
              <a:rPr lang="fr-FR" dirty="0"/>
              <a:t>Nombre d’enfants par couple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98151-00F3-4709-BEFD-99165A45AA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2B917F-2CD4-4158-88DE-DBE8D1BA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809" y="1429577"/>
            <a:ext cx="7126813" cy="52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14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Graphiques d’évolution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98151-00F3-4709-BEFD-99165A45AA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6E4494-9ED5-4C11-B63D-42A0ABC6D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45"/>
          <a:stretch/>
        </p:blipFill>
        <p:spPr>
          <a:xfrm>
            <a:off x="153679" y="1467500"/>
            <a:ext cx="6076805" cy="42080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A9417B-556E-457C-AF26-43D9D118C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9" r="20830"/>
          <a:stretch/>
        </p:blipFill>
        <p:spPr>
          <a:xfrm>
            <a:off x="6190151" y="1467500"/>
            <a:ext cx="5867452" cy="420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74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Graphiques d’évolution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98151-00F3-4709-BEFD-99165A45AA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7518304-613E-41A8-A6CF-3BCAB915A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3" r="19372" b="-1"/>
          <a:stretch/>
        </p:blipFill>
        <p:spPr>
          <a:xfrm>
            <a:off x="6135415" y="1467500"/>
            <a:ext cx="5979348" cy="42264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5942D38-2BA5-482C-9FE6-9BF682C3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3" y="1467500"/>
            <a:ext cx="6118639" cy="42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44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49D216-2AA6-4A7D-AECA-2668009733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L’équipe d’origine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FF4984-ABD3-4133-A59F-AF9CA241A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360045" rtl="0">
              <a:spcBef>
                <a:spcPts val="0"/>
              </a:spcBef>
              <a:spcAft>
                <a:spcPts val="6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Sandrine Carbo-Legal</a:t>
            </a:r>
          </a:p>
          <a:p>
            <a:pPr lvl="1" indent="360045">
              <a:spcBef>
                <a:spcPts val="0"/>
              </a:spcBef>
              <a:spcAft>
                <a:spcPts val="600"/>
              </a:spcAft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conceptrice de ce projet.</a:t>
            </a:r>
          </a:p>
          <a:p>
            <a:pPr lvl="1" indent="360045"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</a:rPr>
              <a:t>jusqu’en 2012</a:t>
            </a:r>
          </a:p>
          <a:p>
            <a:pPr indent="360045" rtl="0">
              <a:spcBef>
                <a:spcPts val="0"/>
              </a:spcBef>
              <a:spcAft>
                <a:spcPts val="6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Audrey Cheneaux</a:t>
            </a:r>
          </a:p>
          <a:p>
            <a:pPr lvl="1" indent="360045">
              <a:spcBef>
                <a:spcPts val="0"/>
              </a:spcBef>
              <a:spcAft>
                <a:spcPts val="600"/>
              </a:spcAft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stagiaire étudiante en archéologie</a:t>
            </a:r>
          </a:p>
          <a:p>
            <a:pPr lvl="1" indent="360045"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</a:rPr>
              <a:t>jusqu’en 2010</a:t>
            </a:r>
            <a:endParaRPr lang="fr-FR" b="0" dirty="0">
              <a:effectLst/>
            </a:endParaRPr>
          </a:p>
          <a:p>
            <a:pPr indent="360045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Monique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Mazella</a:t>
            </a:r>
            <a:endParaRPr lang="fr-FR" b="0" dirty="0">
              <a:effectLst/>
            </a:endParaRPr>
          </a:p>
          <a:p>
            <a:pPr indent="360045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Lily et Gaby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Héreng</a:t>
            </a:r>
            <a:endParaRPr lang="fr-F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indent="360045" rtl="0">
              <a:spcBef>
                <a:spcPts val="0"/>
              </a:spcBef>
              <a:spcAft>
                <a:spcPts val="1000"/>
              </a:spcAft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Patrick Delarue (a participé durant 6 mois)</a:t>
            </a:r>
          </a:p>
          <a:p>
            <a:pPr lvl="1" indent="360045">
              <a:spcBef>
                <a:spcPts val="0"/>
              </a:spcBef>
              <a:spcAft>
                <a:spcPts val="1000"/>
              </a:spcAft>
              <a:buNone/>
            </a:pP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0C71BF-B2CA-4A0B-A6EE-7C8FCFB2B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L’équipe</a:t>
            </a:r>
          </a:p>
        </p:txBody>
      </p:sp>
    </p:spTree>
    <p:extLst>
      <p:ext uri="{BB962C8B-B14F-4D97-AF65-F5344CB8AC3E}">
        <p14:creationId xmlns:p14="http://schemas.microsoft.com/office/powerpoint/2010/main" val="3748105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Graphiques d’évolution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98151-00F3-4709-BEFD-99165A45AA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BB397E-A44C-4C45-AB04-DEE02AE2C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643" y="1391654"/>
            <a:ext cx="7672713" cy="527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87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Mortalité : âge au décès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98151-00F3-4709-BEFD-99165A45AA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7939A6B-57DB-4823-88B6-2DBBED2F2620}"/>
              </a:ext>
            </a:extLst>
          </p:cNvPr>
          <p:cNvGrpSpPr/>
          <p:nvPr/>
        </p:nvGrpSpPr>
        <p:grpSpPr>
          <a:xfrm>
            <a:off x="488669" y="1391654"/>
            <a:ext cx="5764547" cy="4509111"/>
            <a:chOff x="200025" y="1391654"/>
            <a:chExt cx="6368555" cy="49815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17C80D-BE8E-4F19-B2C7-DD0FC4452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708"/>
            <a:stretch/>
          </p:blipFill>
          <p:spPr>
            <a:xfrm>
              <a:off x="200025" y="1391654"/>
              <a:ext cx="6368555" cy="498157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2E0917-D98A-42D9-8F4B-FE575FEDC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302" t="8019" b="81709"/>
            <a:stretch/>
          </p:blipFill>
          <p:spPr>
            <a:xfrm>
              <a:off x="4966278" y="1845577"/>
              <a:ext cx="1602302" cy="511729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83C5BFD-3F47-4417-81F6-705E64A10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352" y="1396967"/>
            <a:ext cx="4921571" cy="450379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29AB343-BD50-4A36-B5EA-39BE459E0CC9}"/>
              </a:ext>
            </a:extLst>
          </p:cNvPr>
          <p:cNvSpPr txBox="1"/>
          <p:nvPr/>
        </p:nvSpPr>
        <p:spPr>
          <a:xfrm>
            <a:off x="1644242" y="6235791"/>
            <a:ext cx="8766496" cy="50895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fr-FR" sz="10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« Au </a:t>
            </a:r>
            <a:r>
              <a:rPr lang="fr-FR" sz="1000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xviii</a:t>
            </a:r>
            <a:r>
              <a:rPr lang="fr-FR" sz="1000" b="0" i="0" baseline="3000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</a:t>
            </a:r>
            <a:r>
              <a:rPr lang="fr-FR" sz="10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 siècle en Europe, un enfant sur quatre meurt avant 1 an et un sur deux seulement arrive à l’âge adulte. »</a:t>
            </a:r>
          </a:p>
          <a:p>
            <a:pPr algn="ctr"/>
            <a:r>
              <a:rPr lang="fr-FR" sz="10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Source : </a:t>
            </a:r>
            <a:r>
              <a:rPr lang="fr-FR" sz="10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https://fr.wikipedia.org/wiki/Mortalit%C3%A9_infantile#%C3%89volution</a:t>
            </a:r>
            <a:endParaRPr lang="fr-FR" sz="1000" b="0" i="0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  <a:p>
            <a:pPr algn="ctr"/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44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Mortalité : âge moyen au décès par année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98151-00F3-4709-BEFD-99165A45AA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B5D5A5-4EEE-4C76-A4F8-C33D9AA6C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8" y="1285011"/>
            <a:ext cx="8668012" cy="532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09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C4663-BD3D-468F-91D4-1CAFF761F9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Recherche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D4220-D567-4F8F-A8FE-34540258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Recherche libre parmi les individus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98151-00F3-4709-BEFD-99165A45AA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3C46CA-00A5-40ED-925D-61CAD41C9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495" y="0"/>
            <a:ext cx="5962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1C02D-2E7C-49BF-8CAF-1CDAA203BD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Accès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C1F1CA-037F-4F23-B732-6F17AF2E7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Accès libre</a:t>
            </a:r>
            <a:br>
              <a:rPr lang="fr-FR" dirty="0"/>
            </a:br>
            <a:r>
              <a:rPr lang="fr-FR" dirty="0">
                <a:hlinkClick r:id="rId2"/>
              </a:rPr>
              <a:t>https://www.levieuxbrindas.fr/demographie/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8D459A-1559-40FA-BA22-3C2B7CC831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Analyse quantitative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172FFA45-0337-4A8F-B5A3-D383C38D5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4391" y="414043"/>
            <a:ext cx="5365971" cy="53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15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7D81E-2D26-4FDC-A838-D6182E222A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En prévision…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58AB8F-F29F-4B81-A3CD-77F7CE8C8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Dossiers web</a:t>
            </a:r>
          </a:p>
          <a:p>
            <a:r>
              <a:rPr lang="fr-FR" dirty="0"/>
              <a:t>Livre</a:t>
            </a:r>
          </a:p>
          <a:p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333535-E71B-42C7-8E2F-DA50A035F5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549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D226DA-E368-46E4-BF0C-D467A1E86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66D8D61-DC8C-447C-92D2-0C2483D18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5695" y="938717"/>
            <a:ext cx="8689157" cy="3541837"/>
          </a:xfrm>
        </p:spPr>
        <p:txBody>
          <a:bodyPr>
            <a:normAutofit/>
          </a:bodyPr>
          <a:lstStyle/>
          <a:p>
            <a:r>
              <a:rPr lang="fr-FR" dirty="0"/>
              <a:t>Merci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B4137919-F7E4-44F9-BC23-7CA0ABC28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1152" y="4941662"/>
            <a:ext cx="8638352" cy="977621"/>
          </a:xfrm>
        </p:spPr>
        <p:txBody>
          <a:bodyPr>
            <a:normAutofit/>
          </a:bodyPr>
          <a:lstStyle/>
          <a:p>
            <a:r>
              <a:rPr lang="fr-FR" sz="1600" dirty="0"/>
              <a:t>Pour </a:t>
            </a:r>
            <a:r>
              <a:rPr lang="fr-FR" sz="1600"/>
              <a:t>votre attention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05F2EF-F4AA-488F-8E74-484FA0078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4735528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079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49D216-2AA6-4A7D-AECA-2668009733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À la rescousse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FF4984-ABD3-4133-A59F-AF9CA241A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360045" algn="just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Marie-Claire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Thiébaut</a:t>
            </a:r>
            <a:endParaRPr 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indent="360045" algn="just">
              <a:spcBef>
                <a:spcPts val="0"/>
              </a:spcBef>
              <a:spcAft>
                <a:spcPts val="1000"/>
              </a:spcAft>
              <a:buNone/>
            </a:pPr>
            <a:endParaRPr lang="fr-FR" sz="1400" b="0" dirty="0">
              <a:effectLst/>
            </a:endParaRPr>
          </a:p>
          <a:p>
            <a:pPr indent="360045" algn="just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Julie Tachez</a:t>
            </a:r>
          </a:p>
          <a:p>
            <a:pPr lvl="1" indent="360045" algn="just">
              <a:spcBef>
                <a:spcPts val="0"/>
              </a:spcBef>
              <a:spcAft>
                <a:spcPts val="1000"/>
              </a:spcAft>
              <a:buNone/>
            </a:pPr>
            <a:endParaRPr lang="fr-FR" sz="1400" b="0" dirty="0">
              <a:effectLst/>
            </a:endParaRPr>
          </a:p>
          <a:p>
            <a:pPr indent="360045" algn="just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Marc Lora</a:t>
            </a:r>
          </a:p>
          <a:p>
            <a:pPr lvl="1" indent="360045" algn="just">
              <a:spcBef>
                <a:spcPts val="0"/>
              </a:spcBef>
              <a:spcAft>
                <a:spcPts val="1000"/>
              </a:spcAft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membre de l’association GENEAGIER</a:t>
            </a:r>
            <a:endParaRPr lang="fr-FR" sz="1400" b="0" dirty="0">
              <a:effectLst/>
            </a:endParaRPr>
          </a:p>
          <a:p>
            <a:pPr indent="360045" algn="just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Denis Rionnet</a:t>
            </a:r>
          </a:p>
          <a:p>
            <a:pPr lvl="1" indent="360045" algn="just">
              <a:spcBef>
                <a:spcPts val="0"/>
              </a:spcBef>
              <a:spcAft>
                <a:spcPts val="1000"/>
              </a:spcAft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informaticien</a:t>
            </a:r>
            <a:endParaRPr lang="fr-FR" sz="1400" dirty="0"/>
          </a:p>
          <a:p>
            <a:pPr indent="360045" algn="just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Agnès Voisin (2013)</a:t>
            </a:r>
            <a:endParaRPr lang="fr-FR" sz="1600" dirty="0"/>
          </a:p>
          <a:p>
            <a:pPr indent="360045" algn="just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Jérôme Cadet (2021)</a:t>
            </a:r>
          </a:p>
          <a:p>
            <a:pPr lvl="1" indent="360045" algn="just">
              <a:spcBef>
                <a:spcPts val="0"/>
              </a:spcBef>
              <a:spcAft>
                <a:spcPts val="1000"/>
              </a:spcAft>
            </a:pP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</a:rPr>
              <a:t>Informaticien (expert base de données)</a:t>
            </a:r>
            <a:endParaRPr lang="fr-FR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0C71BF-B2CA-4A0B-A6EE-7C8FCFB2B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L’équipe</a:t>
            </a:r>
          </a:p>
        </p:txBody>
      </p:sp>
    </p:spTree>
    <p:extLst>
      <p:ext uri="{BB962C8B-B14F-4D97-AF65-F5344CB8AC3E}">
        <p14:creationId xmlns:p14="http://schemas.microsoft.com/office/powerpoint/2010/main" val="1480379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49D216-2AA6-4A7D-AECA-2668009733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Autres intervenants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FF4984-ABD3-4133-A59F-AF9CA241A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360045" algn="just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Danielle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Bodevigie-Piroird</a:t>
            </a:r>
            <a:endParaRPr 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indent="360045" algn="just">
              <a:spcBef>
                <a:spcPts val="0"/>
              </a:spcBef>
              <a:spcAft>
                <a:spcPts val="1000"/>
              </a:spcAft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Professeur à la faculté</a:t>
            </a:r>
            <a:endParaRPr lang="fr-FR" sz="1400" b="0" dirty="0">
              <a:effectLst/>
            </a:endParaRPr>
          </a:p>
          <a:p>
            <a:pPr indent="360045" algn="just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Michel Crozier</a:t>
            </a:r>
          </a:p>
          <a:p>
            <a:pPr lvl="1" indent="360045" algn="just">
              <a:spcBef>
                <a:spcPts val="0"/>
              </a:spcBef>
              <a:spcAft>
                <a:spcPts val="1000"/>
              </a:spcAft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Les amis du vieux Brignais</a:t>
            </a:r>
            <a:endParaRPr lang="fr-FR" sz="1400" b="0" dirty="0">
              <a:effectLst/>
            </a:endParaRPr>
          </a:p>
          <a:p>
            <a:pPr indent="360045" algn="just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Jacques Chausse et Denis Fond</a:t>
            </a:r>
          </a:p>
          <a:p>
            <a:pPr lvl="1" indent="360045" algn="just">
              <a:spcBef>
                <a:spcPts val="0"/>
              </a:spcBef>
              <a:spcAft>
                <a:spcPts val="1000"/>
              </a:spcAft>
            </a:pP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GénéaGier</a:t>
            </a:r>
            <a:endParaRPr lang="fr-FR" sz="1400" b="0" dirty="0">
              <a:effectLst/>
            </a:endParaRPr>
          </a:p>
          <a:p>
            <a:pPr indent="360045" rtl="0">
              <a:spcBef>
                <a:spcPts val="0"/>
              </a:spcBef>
              <a:spcAft>
                <a:spcPts val="1000"/>
              </a:spcAft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Marc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Chevat</a:t>
            </a:r>
            <a:endParaRPr lang="fr-F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indent="360045">
              <a:spcBef>
                <a:spcPts val="0"/>
              </a:spcBef>
              <a:spcAft>
                <a:spcPts val="1000"/>
              </a:spcAft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 Vieux Brindas</a:t>
            </a:r>
            <a:br>
              <a:rPr lang="fr-FR" sz="1400" dirty="0"/>
            </a:br>
            <a:endParaRPr lang="fr-FR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0C71BF-B2CA-4A0B-A6EE-7C8FCFB2B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L’équipe</a:t>
            </a:r>
          </a:p>
        </p:txBody>
      </p:sp>
    </p:spTree>
    <p:extLst>
      <p:ext uri="{BB962C8B-B14F-4D97-AF65-F5344CB8AC3E}">
        <p14:creationId xmlns:p14="http://schemas.microsoft.com/office/powerpoint/2010/main" val="76379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D3580-E5ED-4EB8-92B4-29950FB55F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Plan de travail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982291-F0A5-45AA-A750-3EA48796D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fontAlgn="base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Registres paroissiaux et d’état civil</a:t>
            </a:r>
          </a:p>
          <a:p>
            <a:pPr marL="685800" lvl="2" algn="just" fontAlgn="base">
              <a:spcBef>
                <a:spcPts val="0"/>
              </a:spcBef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enregistrés sur CD par l’association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GénéaGier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algn="just" fontAlgn="base">
              <a:spcBef>
                <a:spcPts val="0"/>
              </a:spcBef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Relevé manuscrit dans des cahiers</a:t>
            </a:r>
          </a:p>
          <a:p>
            <a:pPr algn="just" fontAlgn="base">
              <a:spcBef>
                <a:spcPts val="0"/>
              </a:spcBef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Saisie logiciel de généalogie « HEREDIS »</a:t>
            </a:r>
          </a:p>
          <a:p>
            <a:pPr algn="just" fontAlgn="base">
              <a:spcBef>
                <a:spcPts val="0"/>
              </a:spcBef>
              <a:spcAft>
                <a:spcPts val="1000"/>
              </a:spcAft>
            </a:pPr>
            <a:endParaRPr 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fontAlgn="base">
              <a:spcBef>
                <a:spcPts val="0"/>
              </a:spcBef>
              <a:spcAft>
                <a:spcPts val="1000"/>
              </a:spcAft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Tri des doublons</a:t>
            </a:r>
          </a:p>
          <a:p>
            <a:pPr lvl="1" algn="just" fontAlgn="base">
              <a:spcBef>
                <a:spcPts val="0"/>
              </a:spcBef>
              <a:spcAft>
                <a:spcPts val="1000"/>
              </a:spcAft>
            </a:pP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</a:rPr>
              <a:t>Repérer les individus en double pour les regrouper</a:t>
            </a:r>
          </a:p>
          <a:p>
            <a:pPr algn="just" fontAlgn="base">
              <a:spcBef>
                <a:spcPts val="0"/>
              </a:spcBef>
              <a:spcAft>
                <a:spcPts val="1000"/>
              </a:spcAft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Réunion des participants au moins 6 fois / an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01E5CE-B632-47F7-972E-E4DD85FCE1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864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6D3132-1656-4C63-ACB7-2BB6C560D1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Actes Originaux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8A64D7-6B77-4CF8-BB1C-EDE85D0B3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429549-0FD0-4501-9886-F6E1AD6B5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893724-E926-457A-824C-E9A0AFDC7D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tretch/>
        </p:blipFill>
        <p:spPr bwMode="auto">
          <a:xfrm>
            <a:off x="6940855" y="0"/>
            <a:ext cx="6096528" cy="81287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163742-B49C-4DFD-9EA4-1313C54F8E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9734" t="4894" r="8532" b="56200"/>
          <a:stretch/>
        </p:blipFill>
        <p:spPr bwMode="auto">
          <a:xfrm>
            <a:off x="314434" y="1467500"/>
            <a:ext cx="7010475" cy="5067524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8280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6D3132-1656-4C63-ACB7-2BB6C560D1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Copie cahier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8A64D7-6B77-4CF8-BB1C-EDE85D0B3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photos des cahier</a:t>
            </a:r>
          </a:p>
          <a:p>
            <a:r>
              <a:rPr lang="fr-FR" dirty="0"/>
              <a:t>une couleur pour chaque type d’acte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429549-0FD0-4501-9886-F6E1AD6B5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E09091A3-434D-4438-9DDD-8EBA9ABAF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03" t="12596" r="21398"/>
          <a:stretch/>
        </p:blipFill>
        <p:spPr>
          <a:xfrm rot="5400000">
            <a:off x="6852740" y="303823"/>
            <a:ext cx="4843756" cy="5064198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04237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75888-D3B7-44CF-80FB-9D1404762A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655224"/>
            <a:ext cx="9603275" cy="498030"/>
          </a:xfrm>
        </p:spPr>
        <p:txBody>
          <a:bodyPr>
            <a:normAutofit fontScale="90000"/>
          </a:bodyPr>
          <a:lstStyle/>
          <a:p>
            <a:r>
              <a:rPr lang="fr-FR" dirty="0"/>
              <a:t>La petite histoire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7F2278-4048-4D8C-8DDD-255C5CE28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Les maris sont souvent des villages voisins.</a:t>
            </a:r>
          </a:p>
          <a:p>
            <a:r>
              <a:rPr lang="fr-FR" dirty="0"/>
              <a:t>Le rôle des nourrices des enfants des soyeux lyonnais reconnus par le père, mais de mère inconnue.</a:t>
            </a:r>
          </a:p>
          <a:p>
            <a:r>
              <a:rPr lang="fr-FR" dirty="0"/>
              <a:t>Le nom d’une nourrice n’est mentionné que s’il s’agit d’une veuve.</a:t>
            </a:r>
          </a:p>
          <a:p>
            <a:r>
              <a:rPr lang="fr-FR" dirty="0"/>
              <a:t>Les blanchisseurs ont-ils remplacé les nourrices ? </a:t>
            </a:r>
          </a:p>
          <a:p>
            <a:r>
              <a:rPr lang="fr-FR" dirty="0"/>
              <a:t>Périodes sombres fréquentes</a:t>
            </a:r>
          </a:p>
          <a:p>
            <a:pPr lvl="1"/>
            <a:r>
              <a:rPr lang="fr-FR" dirty="0"/>
              <a:t>Nombreux décès d’enfants et de mamans</a:t>
            </a:r>
          </a:p>
          <a:p>
            <a:pPr lvl="1"/>
            <a:r>
              <a:rPr lang="fr-FR" dirty="0"/>
              <a:t>Souvent liées aux épidémies et plus rarement à la famine</a:t>
            </a:r>
          </a:p>
          <a:p>
            <a:r>
              <a:rPr lang="fr-FR" dirty="0"/>
              <a:t>Actes de mariages souvent rédigés d’une main tremblotante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A6DFB5-5882-4DB2-8245-B6C8B5EC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01759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0</TotalTime>
  <Words>1512</Words>
  <Application>Microsoft Office PowerPoint</Application>
  <PresentationFormat>Grand écran</PresentationFormat>
  <Paragraphs>279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Arial</vt:lpstr>
      <vt:lpstr>Calibri</vt:lpstr>
      <vt:lpstr>Gill Sans MT</vt:lpstr>
      <vt:lpstr>Verdana</vt:lpstr>
      <vt:lpstr>Galerie</vt:lpstr>
      <vt:lpstr>Projet démographie</vt:lpstr>
      <vt:lpstr>Origine du projet</vt:lpstr>
      <vt:lpstr>L’équipe d’origine</vt:lpstr>
      <vt:lpstr>À la rescousse</vt:lpstr>
      <vt:lpstr>Autres intervenants</vt:lpstr>
      <vt:lpstr>Plan de travail</vt:lpstr>
      <vt:lpstr>Actes Originaux</vt:lpstr>
      <vt:lpstr>Copie cahier</vt:lpstr>
      <vt:lpstr>La petite histoire</vt:lpstr>
      <vt:lpstr>Anecdotes, histoires remarquables</vt:lpstr>
      <vt:lpstr>Expressions pittoresques</vt:lpstr>
      <vt:lpstr>Métiers</vt:lpstr>
      <vt:lpstr>Métiers</vt:lpstr>
      <vt:lpstr>Curés de Brindas</vt:lpstr>
      <vt:lpstr>Maires &amp; adjoints de Brindas</vt:lpstr>
      <vt:lpstr>Hameaux de Brindas</vt:lpstr>
      <vt:lpstr>Quelques nombres</vt:lpstr>
      <vt:lpstr>Difficultés rencontrées</vt:lpstr>
      <vt:lpstr>Présentation PowerPoint</vt:lpstr>
      <vt:lpstr>Rebondissements</vt:lpstr>
      <vt:lpstr>Analyse quantitative</vt:lpstr>
      <vt:lpstr>Objectifs</vt:lpstr>
      <vt:lpstr>Outils</vt:lpstr>
      <vt:lpstr>Méthode</vt:lpstr>
      <vt:lpstr>Graphiques de proportion</vt:lpstr>
      <vt:lpstr>Graphiques de proportion</vt:lpstr>
      <vt:lpstr>Graphiques de proportion</vt:lpstr>
      <vt:lpstr>Graphiques d’évolution</vt:lpstr>
      <vt:lpstr>Graphiques d’évolution</vt:lpstr>
      <vt:lpstr>Graphiques d’évolution</vt:lpstr>
      <vt:lpstr>Mortalité : âge au décès</vt:lpstr>
      <vt:lpstr>Mortalité : âge moyen au décès par année</vt:lpstr>
      <vt:lpstr>Recherche</vt:lpstr>
      <vt:lpstr>Accès</vt:lpstr>
      <vt:lpstr>En prévision…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démographie</dc:title>
  <dc:creator>Denis Rionnet</dc:creator>
  <cp:lastModifiedBy>Denis Rionnet</cp:lastModifiedBy>
  <cp:revision>22</cp:revision>
  <dcterms:created xsi:type="dcterms:W3CDTF">2022-01-20T14:29:36Z</dcterms:created>
  <dcterms:modified xsi:type="dcterms:W3CDTF">2022-03-27T12:43:47Z</dcterms:modified>
</cp:coreProperties>
</file>